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3" r:id="rId4"/>
    <p:sldId id="260" r:id="rId5"/>
    <p:sldId id="261" r:id="rId6"/>
    <p:sldId id="264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7947"/>
    <a:srgbClr val="D38961"/>
    <a:srgbClr val="757575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4712" autoAdjust="0"/>
  </p:normalViewPr>
  <p:slideViewPr>
    <p:cSldViewPr snapToGrid="0">
      <p:cViewPr varScale="1">
        <p:scale>
          <a:sx n="62" d="100"/>
          <a:sy n="62" d="100"/>
        </p:scale>
        <p:origin x="13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1B0CD-CD29-4E6D-967D-BE24588EEC96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74D1B-F559-4C0C-A82A-F406BA200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191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AD7F1-8C5E-4790-A313-176985452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8F8C94-7AC0-41A2-BFDE-36389C08A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0BFE3-EE55-4839-941F-F9A397173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24C813-67AB-4B92-A34B-386AEE49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5CE53F-9820-4C43-B26D-439F1779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32714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03071-C4B6-4949-9768-F47B443B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DC7D4B3-E218-4D84-8636-25663CA83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8B9131-9847-4ADB-9E88-F76B46F6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81580-65C9-48F2-80FC-CA3CCB43C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DC34B-AD97-4E13-AC70-5E207B8EB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6343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B4CE403-D897-483D-B2F4-AE2D831EF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4A3E7B-9193-4780-9BF4-70DB88DF7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F148FA-028E-450D-9CA5-4ED47784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08316A-6630-4F80-B9AE-AD2539B4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E1A811-EDD2-4132-B348-8DE414AE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28981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A8670-FD61-4687-BE9E-450584CA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0914F-303E-492A-BA52-69C1BD3E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CAFDF-43D9-49BB-9CEE-20740672A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9139C6-AAA0-4C90-AEC1-1FA71D0C7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9DFD0E-4AAA-4E17-919C-9A8DD71C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1446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C8C17-6088-4690-8BF6-92659D78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CEAC9D-73C4-4EE6-80DA-B33131393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1B34F5-0393-488C-946A-DC89DE9C6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C59419-DDA5-4B8B-A5C0-E2A47714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E688B6-BBE0-4A79-9B33-7EFDF23A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92637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B6A4F-BB51-4CFD-AB07-7BF9F92A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A60EE8-2B84-4003-A795-D0A1CB4AA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D734AC-7DAA-4B4E-9852-FC535FFB6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7260E0-03E7-4F22-ABDA-7B5FEA66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F51850-4FCF-4334-94F6-79F4AABE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DD577F-042A-4FA0-8689-0B395974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75240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93B17-623B-47B0-AAF4-DC902183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3065B4-5042-4ADC-94DE-2B0F37C83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E7E505-A498-4BA9-A3FA-3D8B2A5D6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8CBB54-6F10-42AA-8DC3-BE5078F60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5E704E0-41F9-48EF-B581-9ECF384D1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39BBB4-1FA0-4FB3-A3FD-0026F144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B1DA621-E2D1-4500-9EA9-C23F8C2A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3A5A9B-4E92-4D4C-B642-7A534F3A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39879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DEA5EE-173E-4E9E-A803-23BBAA92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C92D76-D4FF-4E11-BE1D-2A41248A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C012BF-02BE-4E85-8DC7-0DF7C98C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45F8C7-8A07-4659-B454-EDB73530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6358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D1FB92-B0C3-47B0-B8C3-6FE8CE240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AD131B-24E5-4AAA-AAC5-D28C368A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964AAC-1497-4102-B29C-48EE6C7D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10432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C4942-33B0-407F-938C-E0399B6F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381EE5-5D1E-4916-901E-4E7E2E6F3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5C1288-5313-417A-8788-DE6EF655E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A6CABB-A7FF-4145-8474-A9783D1C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64F895-045E-4A49-9738-93AEDDC80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755E77-1960-4830-B034-1F58F19D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2302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A1A0F-9E9D-4EF5-B7A5-C1313744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0E54DF-5D64-4D48-88F8-233D80776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5C0A62-A8A5-4D4F-A340-85EE08D93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0829EF-701C-41CC-8AEB-381D1073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6D4EBD-7045-4746-956B-DCF2C747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C79187-EEA0-496C-8047-DAEA2A86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958A-B414-4235-AA28-3436B7282F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259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09D8B-F3A4-4F1C-9A8F-E71E2027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6B1B2C-F239-4A24-B76B-2B9FFE0FB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FA89A4-21CF-448E-BC53-907870D44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AB3EF-6B75-4926-B2CC-5C43E9BAF545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FC6C83-8C92-4BE8-B090-84C5E333F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2B2075-23D5-4488-B1E2-1494A1EEF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4958A-B414-4235-AA28-3436B7282FF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986AC-FF98-4F52-8EB0-F9621355E56E}"/>
              </a:ext>
            </a:extLst>
          </p:cNvPr>
          <p:cNvSpPr txBox="1"/>
          <p:nvPr userDrawn="1"/>
        </p:nvSpPr>
        <p:spPr>
          <a:xfrm>
            <a:off x="11542143" y="6356350"/>
            <a:ext cx="649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7760232-7B65-436B-B0F0-EB70D5418B56}" type="slidenum">
              <a:rPr lang="ru-RU" sz="2000" b="1" smtClean="0">
                <a:solidFill>
                  <a:schemeClr val="accent1"/>
                </a:solidFill>
                <a:latin typeface="Montserrat" panose="00000500000000000000" pitchFamily="2" charset="-52"/>
              </a:rPr>
              <a:t>‹#›</a:t>
            </a:fld>
            <a:endParaRPr lang="ru-RU" sz="2000" b="1" dirty="0">
              <a:solidFill>
                <a:schemeClr val="accent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2114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ontserrat" panose="000005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еда, стол, овощ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90388BA3-D642-4C3B-BC65-2BB8B0731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 b="127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3FA1BAA-6A39-4049-AD42-F5E93B846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686" y="1122362"/>
            <a:ext cx="7750629" cy="2900518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FFFFFF"/>
                </a:solidFill>
              </a:rPr>
              <a:t>Применение моделей машинного обучения и нейросетевых подходов для определения количества калорий</a:t>
            </a: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5C07E295-B8F1-4BB0-82B3-D5B63886C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rgbClr val="FFFFFF"/>
                </a:solidFill>
              </a:rPr>
              <a:t>Выполнила: Анастасия Смирнова ПМ-1801</a:t>
            </a:r>
          </a:p>
        </p:txBody>
      </p:sp>
    </p:spTree>
    <p:extLst>
      <p:ext uri="{BB962C8B-B14F-4D97-AF65-F5344CB8AC3E}">
        <p14:creationId xmlns:p14="http://schemas.microsoft.com/office/powerpoint/2010/main" val="2310325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5D71F-23C2-4718-9F5F-FDBD563C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502352"/>
            <a:ext cx="4648200" cy="558511"/>
          </a:xfrm>
        </p:spPr>
        <p:txBody>
          <a:bodyPr>
            <a:normAutofit/>
          </a:bodyPr>
          <a:lstStyle/>
          <a:p>
            <a:r>
              <a:rPr lang="ru-RU" sz="2400" dirty="0"/>
              <a:t>Обработка </a:t>
            </a:r>
            <a:r>
              <a:rPr lang="ru-RU" sz="2400" dirty="0">
                <a:solidFill>
                  <a:schemeClr val="accent1"/>
                </a:solidFill>
              </a:rPr>
              <a:t>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C83B5C-252C-4F9A-B26F-B24D7D104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060863"/>
            <a:ext cx="5026891" cy="152400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ru-RU" sz="1400" dirty="0">
                <a:solidFill>
                  <a:srgbClr val="757575"/>
                </a:solidFill>
              </a:rPr>
              <a:t>Работа производилась над набором данных под названием </a:t>
            </a:r>
            <a:r>
              <a:rPr lang="ru-RU" sz="1400" b="1" dirty="0">
                <a:solidFill>
                  <a:srgbClr val="757575"/>
                </a:solidFill>
              </a:rPr>
              <a:t>FOOD</a:t>
            </a:r>
            <a:r>
              <a:rPr lang="ru-RU" sz="1400" dirty="0">
                <a:solidFill>
                  <a:srgbClr val="757575"/>
                </a:solidFill>
              </a:rPr>
              <a:t>. Это набор изображений различных продуктов питания, сделанных разными камерами и в разных условиях освещения. Изображения были обрезаны и перевернуты, для увеличения количества изображений.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ADCBD1E-527B-4367-B242-A07AD8213058}"/>
              </a:ext>
            </a:extLst>
          </p:cNvPr>
          <p:cNvSpPr txBox="1">
            <a:spLocks/>
          </p:cNvSpPr>
          <p:nvPr/>
        </p:nvSpPr>
        <p:spPr>
          <a:xfrm>
            <a:off x="711201" y="4016084"/>
            <a:ext cx="510309" cy="558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accent1"/>
                </a:solidFill>
              </a:rPr>
              <a:t>18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47C1AD-C233-4A58-8855-A972B62CFA3E}"/>
              </a:ext>
            </a:extLst>
          </p:cNvPr>
          <p:cNvSpPr txBox="1">
            <a:spLocks/>
          </p:cNvSpPr>
          <p:nvPr/>
        </p:nvSpPr>
        <p:spPr>
          <a:xfrm>
            <a:off x="711200" y="4574596"/>
            <a:ext cx="2413001" cy="78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600" b="1" dirty="0"/>
              <a:t>Видов</a:t>
            </a:r>
            <a:endParaRPr lang="ru-RU" sz="1400" b="1" dirty="0"/>
          </a:p>
          <a:p>
            <a:pPr marL="0" indent="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sz="1400" dirty="0">
                <a:solidFill>
                  <a:srgbClr val="757575"/>
                </a:solidFill>
              </a:rPr>
              <a:t>Овощей, фруктов, блюд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3348720-D284-4B16-90E9-0D43021A55CE}"/>
              </a:ext>
            </a:extLst>
          </p:cNvPr>
          <p:cNvSpPr txBox="1">
            <a:spLocks/>
          </p:cNvSpPr>
          <p:nvPr/>
        </p:nvSpPr>
        <p:spPr>
          <a:xfrm>
            <a:off x="3699165" y="4016084"/>
            <a:ext cx="1004454" cy="558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accent1"/>
                </a:solidFill>
              </a:rPr>
              <a:t>3524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94A8539-4DDE-4896-B578-E44624FAEABB}"/>
              </a:ext>
            </a:extLst>
          </p:cNvPr>
          <p:cNvSpPr txBox="1">
            <a:spLocks/>
          </p:cNvSpPr>
          <p:nvPr/>
        </p:nvSpPr>
        <p:spPr>
          <a:xfrm>
            <a:off x="3699164" y="4574596"/>
            <a:ext cx="2934855" cy="78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600" b="1" dirty="0"/>
              <a:t>Изображений</a:t>
            </a:r>
            <a:endParaRPr lang="ru-RU" sz="1400" b="1" dirty="0"/>
          </a:p>
          <a:p>
            <a:pPr marL="0" indent="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sz="1400" dirty="0">
                <a:solidFill>
                  <a:srgbClr val="757575"/>
                </a:solidFill>
              </a:rPr>
              <a:t>Различных продуктов питания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66AAD26-E593-4B80-9B09-A95A27A15FA6}"/>
              </a:ext>
            </a:extLst>
          </p:cNvPr>
          <p:cNvGrpSpPr/>
          <p:nvPr/>
        </p:nvGrpSpPr>
        <p:grpSpPr>
          <a:xfrm>
            <a:off x="7252853" y="1183553"/>
            <a:ext cx="4629728" cy="4490895"/>
            <a:chOff x="7252853" y="800099"/>
            <a:chExt cx="4629728" cy="4490895"/>
          </a:xfrm>
        </p:grpSpPr>
        <p:pic>
          <p:nvPicPr>
            <p:cNvPr id="10" name="Рисунок 9" descr="Изображение выглядит как овощ, прилавок, другой, несколько&#10;&#10;Автоматически созданное описание">
              <a:extLst>
                <a:ext uri="{FF2B5EF4-FFF2-40B4-BE49-F238E27FC236}">
                  <a16:creationId xmlns:a16="http://schemas.microsoft.com/office/drawing/2014/main" id="{521B3B5F-DD18-41F9-A247-73CFDB130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054" y="800099"/>
              <a:ext cx="4045527" cy="4045527"/>
            </a:xfrm>
            <a:prstGeom prst="roundRect">
              <a:avLst>
                <a:gd name="adj" fmla="val 9920"/>
              </a:avLst>
            </a:prstGeom>
          </p:spPr>
        </p:pic>
        <p:pic>
          <p:nvPicPr>
            <p:cNvPr id="11" name="Рисунок 10" descr="Изображение выглядит как овощ, прилавок, другой, несколько&#10;&#10;Автоматически созданное описание">
              <a:extLst>
                <a:ext uri="{FF2B5EF4-FFF2-40B4-BE49-F238E27FC236}">
                  <a16:creationId xmlns:a16="http://schemas.microsoft.com/office/drawing/2014/main" id="{79986EAE-1145-46AD-B6E8-2622DB505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853" y="2995755"/>
              <a:ext cx="2295239" cy="2295239"/>
            </a:xfrm>
            <a:prstGeom prst="roundRect">
              <a:avLst>
                <a:gd name="adj" fmla="val 16012"/>
              </a:avLst>
            </a:prstGeom>
            <a:ln w="101600">
              <a:solidFill>
                <a:schemeClr val="bg1"/>
              </a:solidFill>
            </a:ln>
          </p:spPr>
        </p:pic>
      </p:grpSp>
      <p:sp>
        <p:nvSpPr>
          <p:cNvPr id="13" name="Объект 2">
            <a:extLst>
              <a:ext uri="{FF2B5EF4-FFF2-40B4-BE49-F238E27FC236}">
                <a16:creationId xmlns:a16="http://schemas.microsoft.com/office/drawing/2014/main" id="{F4A72192-653C-4C3C-885C-BE1D53C549F1}"/>
              </a:ext>
            </a:extLst>
          </p:cNvPr>
          <p:cNvSpPr txBox="1">
            <a:spLocks/>
          </p:cNvSpPr>
          <p:nvPr/>
        </p:nvSpPr>
        <p:spPr>
          <a:xfrm>
            <a:off x="7910945" y="5674447"/>
            <a:ext cx="979054" cy="38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sz="1400" dirty="0">
                <a:solidFill>
                  <a:srgbClr val="757575"/>
                </a:solidFill>
              </a:rPr>
              <a:t>100 </a:t>
            </a:r>
            <a:r>
              <a:rPr lang="en-US" sz="1400" dirty="0">
                <a:solidFill>
                  <a:srgbClr val="757575"/>
                </a:solidFill>
              </a:rPr>
              <a:t>x 100</a:t>
            </a:r>
            <a:endParaRPr lang="ru-RU" sz="1400" dirty="0">
              <a:solidFill>
                <a:srgbClr val="757575"/>
              </a:solidFill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BE2B27A-75CD-49A6-8779-84CB61D62F42}"/>
              </a:ext>
            </a:extLst>
          </p:cNvPr>
          <p:cNvSpPr txBox="1">
            <a:spLocks/>
          </p:cNvSpPr>
          <p:nvPr/>
        </p:nvSpPr>
        <p:spPr>
          <a:xfrm>
            <a:off x="9548091" y="5289839"/>
            <a:ext cx="979054" cy="384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757575"/>
                </a:solidFill>
              </a:rPr>
              <a:t>12</a:t>
            </a:r>
            <a:r>
              <a:rPr lang="ru-RU" sz="1400" dirty="0">
                <a:solidFill>
                  <a:srgbClr val="757575"/>
                </a:solidFill>
              </a:rPr>
              <a:t>00 </a:t>
            </a:r>
            <a:r>
              <a:rPr lang="en-US" sz="1400" dirty="0">
                <a:solidFill>
                  <a:srgbClr val="757575"/>
                </a:solidFill>
              </a:rPr>
              <a:t>x 768</a:t>
            </a:r>
            <a:endParaRPr lang="ru-RU" sz="1400" dirty="0">
              <a:solidFill>
                <a:srgbClr val="7575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5561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5D71F-23C2-4718-9F5F-FDBD563C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291" y="953032"/>
            <a:ext cx="3962809" cy="1318925"/>
          </a:xfrm>
        </p:spPr>
        <p:txBody>
          <a:bodyPr>
            <a:noAutofit/>
          </a:bodyPr>
          <a:lstStyle/>
          <a:p>
            <a:r>
              <a:rPr lang="ru-RU" sz="3600" dirty="0"/>
              <a:t>Логистическая </a:t>
            </a:r>
            <a:r>
              <a:rPr lang="ru-RU" sz="3600" dirty="0">
                <a:solidFill>
                  <a:schemeClr val="accent1"/>
                </a:solidFill>
              </a:rPr>
              <a:t>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FC83B5C-252C-4F9A-B26F-B24D7D1046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6291" y="2467758"/>
                <a:ext cx="3696109" cy="392380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ru-RU" sz="1400" b="1" dirty="0"/>
                  <a:t>Описание</a:t>
                </a:r>
                <a:endParaRPr lang="ru-RU" sz="1400" dirty="0">
                  <a:solidFill>
                    <a:srgbClr val="757575"/>
                  </a:solidFill>
                </a:endParaRPr>
              </a:p>
              <a:p>
                <a:pPr marL="0" indent="0" algn="just">
                  <a:lnSpc>
                    <a:spcPct val="125000"/>
                  </a:lnSpc>
                  <a:spcBef>
                    <a:spcPts val="500"/>
                  </a:spcBef>
                  <a:buNone/>
                </a:pPr>
                <a:r>
                  <a:rPr lang="ru-RU" sz="1400" dirty="0">
                    <a:solidFill>
                      <a:srgbClr val="757575"/>
                    </a:solidFill>
                  </a:rPr>
                  <a:t>В основе логистической регрессионной модели лежит следующий принцип: прогнозируется не само значение зависимой переменной (то есть, например, номера класса), а вероятность того, что переменная принимает конкретное значение. В качестве признаков брались пиксели изображения из 3 каналов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5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Т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Т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̅"/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500"/>
                  </a:spcBef>
                  <a:buNone/>
                </a:pPr>
                <a:endParaRPr lang="ru-RU" sz="1400" dirty="0">
                  <a:solidFill>
                    <a:srgbClr val="757575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FC83B5C-252C-4F9A-B26F-B24D7D104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6291" y="2467758"/>
                <a:ext cx="3696109" cy="3923806"/>
              </a:xfrm>
              <a:blipFill>
                <a:blip r:embed="rId2"/>
                <a:stretch>
                  <a:fillRect l="-495" r="-4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бъект 2">
            <a:extLst>
              <a:ext uri="{FF2B5EF4-FFF2-40B4-BE49-F238E27FC236}">
                <a16:creationId xmlns:a16="http://schemas.microsoft.com/office/drawing/2014/main" id="{2A244CC5-1752-4841-87A4-47ED0AFBCD3C}"/>
              </a:ext>
            </a:extLst>
          </p:cNvPr>
          <p:cNvSpPr txBox="1">
            <a:spLocks/>
          </p:cNvSpPr>
          <p:nvPr/>
        </p:nvSpPr>
        <p:spPr>
          <a:xfrm>
            <a:off x="1536291" y="757231"/>
            <a:ext cx="2220734" cy="627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D38961"/>
                </a:solidFill>
                <a:latin typeface="Montserrat" panose="00000500000000000000" pitchFamily="2" charset="-52"/>
              </a:rPr>
              <a:t>Точность 82%</a:t>
            </a:r>
          </a:p>
        </p:txBody>
      </p:sp>
      <p:pic>
        <p:nvPicPr>
          <p:cNvPr id="8" name="Рисунок 7" descr="Изображение выглядит как тарелка, еда, внутренний, фрукт&#10;&#10;Автоматически созданное описание">
            <a:extLst>
              <a:ext uri="{FF2B5EF4-FFF2-40B4-BE49-F238E27FC236}">
                <a16:creationId xmlns:a16="http://schemas.microsoft.com/office/drawing/2014/main" id="{C0D7A32B-B167-4C65-83EB-A0A9DAFA5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1" b="17363"/>
          <a:stretch/>
        </p:blipFill>
        <p:spPr>
          <a:xfrm>
            <a:off x="7377881" y="1190757"/>
            <a:ext cx="3962809" cy="5667243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763AB88B-818E-492B-8D92-F6C151EE1704}"/>
              </a:ext>
            </a:extLst>
          </p:cNvPr>
          <p:cNvSpPr/>
          <p:nvPr/>
        </p:nvSpPr>
        <p:spPr>
          <a:xfrm>
            <a:off x="6812731" y="1504545"/>
            <a:ext cx="1130300" cy="1130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Апельсин со сплошной заливкой">
            <a:extLst>
              <a:ext uri="{FF2B5EF4-FFF2-40B4-BE49-F238E27FC236}">
                <a16:creationId xmlns:a16="http://schemas.microsoft.com/office/drawing/2014/main" id="{AE97EBAD-98F4-4545-B962-D60AD2514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0681" y="1612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26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5D71F-23C2-4718-9F5F-FDBD563C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20" y="782552"/>
            <a:ext cx="4394200" cy="1318925"/>
          </a:xfrm>
        </p:spPr>
        <p:txBody>
          <a:bodyPr>
            <a:noAutofit/>
          </a:bodyPr>
          <a:lstStyle/>
          <a:p>
            <a:r>
              <a:rPr lang="ru-RU" sz="3600" dirty="0"/>
              <a:t>Гистограммный </a:t>
            </a:r>
            <a:r>
              <a:rPr lang="ru-RU" sz="3600" dirty="0">
                <a:solidFill>
                  <a:schemeClr val="accent1"/>
                </a:solidFill>
              </a:rPr>
              <a:t>подход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C83B5C-252C-4F9A-B26F-B24D7D104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3901" y="1017000"/>
            <a:ext cx="5382738" cy="175654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5000"/>
              </a:lnSpc>
              <a:buNone/>
            </a:pPr>
            <a:r>
              <a:rPr lang="ru-RU" sz="1400" b="1" dirty="0"/>
              <a:t>Описание метода</a:t>
            </a:r>
            <a:endParaRPr lang="ru-RU" sz="1400" dirty="0">
              <a:solidFill>
                <a:srgbClr val="757575"/>
              </a:solidFill>
            </a:endParaRPr>
          </a:p>
          <a:p>
            <a:pPr marL="0" indent="0" algn="just">
              <a:lnSpc>
                <a:spcPct val="125000"/>
              </a:lnSpc>
              <a:spcBef>
                <a:spcPts val="500"/>
              </a:spcBef>
              <a:buNone/>
            </a:pPr>
            <a:r>
              <a:rPr lang="ru-RU" sz="1400" dirty="0">
                <a:solidFill>
                  <a:srgbClr val="757575"/>
                </a:solidFill>
              </a:rPr>
              <a:t>Метод состоит в том, чтобы создать гистограмму объектов для каждого изображения, после чего выбирать изображения с гистограммой, ближайшей к гистограмме </a:t>
            </a:r>
            <a:r>
              <a:rPr lang="ru-RU" sz="1400">
                <a:solidFill>
                  <a:srgbClr val="757575"/>
                </a:solidFill>
              </a:rPr>
              <a:t>входного изображения.</a:t>
            </a:r>
            <a:endParaRPr lang="ru-RU" sz="1400" dirty="0">
              <a:solidFill>
                <a:srgbClr val="757575"/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648990E-7AB8-4B41-B775-0C6D04F65C3E}"/>
              </a:ext>
            </a:extLst>
          </p:cNvPr>
          <p:cNvGrpSpPr/>
          <p:nvPr/>
        </p:nvGrpSpPr>
        <p:grpSpPr>
          <a:xfrm>
            <a:off x="4458492" y="3163382"/>
            <a:ext cx="6728146" cy="3275015"/>
            <a:chOff x="4483821" y="3277898"/>
            <a:chExt cx="5838396" cy="2841917"/>
          </a:xfrm>
        </p:grpSpPr>
        <p:pic>
          <p:nvPicPr>
            <p:cNvPr id="14" name="Рисунок 13" descr="Изображение выглядит как еда, фрукт, внутренний, зеленый&#10;&#10;Автоматически созданное описание">
              <a:extLst>
                <a:ext uri="{FF2B5EF4-FFF2-40B4-BE49-F238E27FC236}">
                  <a16:creationId xmlns:a16="http://schemas.microsoft.com/office/drawing/2014/main" id="{B3BDCBB6-2CF1-4AEE-8D12-1E004865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3821" y="3277898"/>
              <a:ext cx="2841917" cy="2841917"/>
            </a:xfrm>
            <a:prstGeom prst="rect">
              <a:avLst/>
            </a:prstGeom>
          </p:spPr>
        </p:pic>
        <p:pic>
          <p:nvPicPr>
            <p:cNvPr id="18" name="Рисунок 17" descr="Изображение выглядит как растение, ананас&#10;&#10;Автоматически созданное описание">
              <a:extLst>
                <a:ext uri="{FF2B5EF4-FFF2-40B4-BE49-F238E27FC236}">
                  <a16:creationId xmlns:a16="http://schemas.microsoft.com/office/drawing/2014/main" id="{8DA74B2F-9C00-44F1-858E-A257C24C4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301" y="3277899"/>
              <a:ext cx="2841916" cy="2841916"/>
            </a:xfrm>
            <a:prstGeom prst="rect">
              <a:avLst/>
            </a:prstGeom>
          </p:spPr>
        </p:pic>
      </p:grp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A244CC5-1752-4841-87A4-47ED0AFBCD3C}"/>
              </a:ext>
            </a:extLst>
          </p:cNvPr>
          <p:cNvSpPr txBox="1">
            <a:spLocks/>
          </p:cNvSpPr>
          <p:nvPr/>
        </p:nvSpPr>
        <p:spPr>
          <a:xfrm>
            <a:off x="902420" y="586751"/>
            <a:ext cx="2220734" cy="627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D38961"/>
                </a:solidFill>
                <a:latin typeface="Montserrat" panose="00000500000000000000" pitchFamily="2" charset="-52"/>
              </a:rPr>
              <a:t>Точность 63%</a:t>
            </a:r>
          </a:p>
        </p:txBody>
      </p:sp>
      <p:pic>
        <p:nvPicPr>
          <p:cNvPr id="28" name="Рисунок 27" descr="Изображение выглядит как овощ, свежий&#10;&#10;Автоматически созданное описание">
            <a:extLst>
              <a:ext uri="{FF2B5EF4-FFF2-40B4-BE49-F238E27FC236}">
                <a16:creationId xmlns:a16="http://schemas.microsoft.com/office/drawing/2014/main" id="{F28EAC82-B584-4DDB-875F-96698DA6F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62" y="3163381"/>
            <a:ext cx="3275013" cy="32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289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72EE2D-CA61-4056-B817-988B0CB4A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-944"/>
          <a:stretch>
            <a:fillRect/>
          </a:stretch>
        </p:blipFill>
        <p:spPr>
          <a:xfrm>
            <a:off x="598992" y="2477090"/>
            <a:ext cx="11289580" cy="4215919"/>
          </a:xfrm>
          <a:custGeom>
            <a:avLst/>
            <a:gdLst>
              <a:gd name="connsiteX0" fmla="*/ 10227257 w 11289580"/>
              <a:gd name="connsiteY0" fmla="*/ 4176492 h 4215919"/>
              <a:gd name="connsiteX1" fmla="*/ 11206312 w 11289580"/>
              <a:gd name="connsiteY1" fmla="*/ 4176492 h 4215919"/>
              <a:gd name="connsiteX2" fmla="*/ 11206312 w 11289580"/>
              <a:gd name="connsiteY2" fmla="*/ 4215919 h 4215919"/>
              <a:gd name="connsiteX3" fmla="*/ 10227257 w 11289580"/>
              <a:gd name="connsiteY3" fmla="*/ 4215919 h 4215919"/>
              <a:gd name="connsiteX4" fmla="*/ 0 w 11289580"/>
              <a:gd name="connsiteY4" fmla="*/ 0 h 4215919"/>
              <a:gd name="connsiteX5" fmla="*/ 11289580 w 11289580"/>
              <a:gd name="connsiteY5" fmla="*/ 0 h 4215919"/>
              <a:gd name="connsiteX6" fmla="*/ 11289580 w 11289580"/>
              <a:gd name="connsiteY6" fmla="*/ 4176492 h 4215919"/>
              <a:gd name="connsiteX7" fmla="*/ 11206312 w 11289580"/>
              <a:gd name="connsiteY7" fmla="*/ 4176492 h 4215919"/>
              <a:gd name="connsiteX8" fmla="*/ 11206312 w 11289580"/>
              <a:gd name="connsiteY8" fmla="*/ 3405999 h 4215919"/>
              <a:gd name="connsiteX9" fmla="*/ 10227257 w 11289580"/>
              <a:gd name="connsiteY9" fmla="*/ 3405999 h 4215919"/>
              <a:gd name="connsiteX10" fmla="*/ 10227257 w 11289580"/>
              <a:gd name="connsiteY10" fmla="*/ 4176492 h 4215919"/>
              <a:gd name="connsiteX11" fmla="*/ 0 w 11289580"/>
              <a:gd name="connsiteY11" fmla="*/ 4176492 h 421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89580" h="4215919">
                <a:moveTo>
                  <a:pt x="10227257" y="4176492"/>
                </a:moveTo>
                <a:lnTo>
                  <a:pt x="11206312" y="4176492"/>
                </a:lnTo>
                <a:lnTo>
                  <a:pt x="11206312" y="4215919"/>
                </a:lnTo>
                <a:lnTo>
                  <a:pt x="10227257" y="4215919"/>
                </a:lnTo>
                <a:close/>
                <a:moveTo>
                  <a:pt x="0" y="0"/>
                </a:moveTo>
                <a:lnTo>
                  <a:pt x="11289580" y="0"/>
                </a:lnTo>
                <a:lnTo>
                  <a:pt x="11289580" y="4176492"/>
                </a:lnTo>
                <a:lnTo>
                  <a:pt x="11206312" y="4176492"/>
                </a:lnTo>
                <a:lnTo>
                  <a:pt x="11206312" y="3405999"/>
                </a:lnTo>
                <a:lnTo>
                  <a:pt x="10227257" y="3405999"/>
                </a:lnTo>
                <a:lnTo>
                  <a:pt x="10227257" y="4176492"/>
                </a:lnTo>
                <a:lnTo>
                  <a:pt x="0" y="4176492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5D71F-23C2-4718-9F5F-FDBD563C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10" y="577470"/>
            <a:ext cx="4394200" cy="1318925"/>
          </a:xfrm>
        </p:spPr>
        <p:txBody>
          <a:bodyPr>
            <a:noAutofit/>
          </a:bodyPr>
          <a:lstStyle/>
          <a:p>
            <a:r>
              <a:rPr lang="ru-RU" sz="3600" dirty="0"/>
              <a:t>Сверточные </a:t>
            </a:r>
            <a:r>
              <a:rPr lang="ru-RU" sz="3600" dirty="0">
                <a:solidFill>
                  <a:schemeClr val="accent1"/>
                </a:solidFill>
              </a:rPr>
              <a:t>нейронные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C83B5C-252C-4F9A-B26F-B24D7D104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591" y="849852"/>
            <a:ext cx="5896487" cy="1756542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ru-RU" sz="1400" b="1" dirty="0"/>
              <a:t>Описание</a:t>
            </a:r>
            <a:endParaRPr lang="ru-RU" sz="1400" dirty="0">
              <a:solidFill>
                <a:srgbClr val="757575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500"/>
              </a:spcBef>
              <a:buNone/>
            </a:pPr>
            <a:r>
              <a:rPr lang="ru-RU" sz="1400" dirty="0">
                <a:solidFill>
                  <a:srgbClr val="757575"/>
                </a:solidFill>
              </a:rPr>
              <a:t>С изображениями принято работать с помощью сверточных нейронных сетей, чтобы не терялась пространственная информация о том где и какие пиксели находились рядом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A244CC5-1752-4841-87A4-47ED0AFBCD3C}"/>
              </a:ext>
            </a:extLst>
          </p:cNvPr>
          <p:cNvSpPr txBox="1">
            <a:spLocks/>
          </p:cNvSpPr>
          <p:nvPr/>
        </p:nvSpPr>
        <p:spPr>
          <a:xfrm>
            <a:off x="451210" y="381669"/>
            <a:ext cx="2220734" cy="627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D38961"/>
                </a:solidFill>
                <a:latin typeface="Montserrat" panose="00000500000000000000" pitchFamily="2" charset="-52"/>
              </a:rPr>
              <a:t>Точность 79%</a:t>
            </a:r>
          </a:p>
        </p:txBody>
      </p:sp>
    </p:spTree>
    <p:extLst>
      <p:ext uri="{BB962C8B-B14F-4D97-AF65-F5344CB8AC3E}">
        <p14:creationId xmlns:p14="http://schemas.microsoft.com/office/powerpoint/2010/main" val="25320568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5D71F-23C2-4718-9F5F-FDBD563C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563" y="445847"/>
            <a:ext cx="2888181" cy="1318925"/>
          </a:xfrm>
        </p:spPr>
        <p:txBody>
          <a:bodyPr>
            <a:noAutofit/>
          </a:bodyPr>
          <a:lstStyle/>
          <a:p>
            <a:r>
              <a:rPr lang="en-US" sz="3600" dirty="0"/>
              <a:t>Transfer</a:t>
            </a:r>
            <a:r>
              <a:rPr lang="ru-RU" sz="3600" dirty="0"/>
              <a:t> </a:t>
            </a:r>
            <a:r>
              <a:rPr lang="en-US" sz="3600" dirty="0">
                <a:solidFill>
                  <a:schemeClr val="accent1"/>
                </a:solidFill>
              </a:rPr>
              <a:t>learning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C83B5C-252C-4F9A-B26F-B24D7D104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268" y="713640"/>
            <a:ext cx="4741982" cy="197414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5000"/>
              </a:lnSpc>
              <a:buNone/>
            </a:pPr>
            <a:r>
              <a:rPr lang="ru-RU" sz="1400" b="1" dirty="0"/>
              <a:t>Описание</a:t>
            </a:r>
            <a:endParaRPr lang="ru-RU" sz="1400" dirty="0">
              <a:solidFill>
                <a:srgbClr val="757575"/>
              </a:solidFill>
            </a:endParaRPr>
          </a:p>
          <a:p>
            <a:pPr marL="0" indent="0" algn="just">
              <a:lnSpc>
                <a:spcPct val="125000"/>
              </a:lnSpc>
              <a:spcBef>
                <a:spcPts val="500"/>
              </a:spcBef>
              <a:buNone/>
            </a:pPr>
            <a:r>
              <a:rPr lang="ru-RU" sz="1400" dirty="0">
                <a:solidFill>
                  <a:srgbClr val="757575"/>
                </a:solidFill>
              </a:rPr>
              <a:t>Идея </a:t>
            </a:r>
            <a:r>
              <a:rPr lang="ru-RU" sz="1400">
                <a:solidFill>
                  <a:srgbClr val="757575"/>
                </a:solidFill>
              </a:rPr>
              <a:t>метода заключается в том, </a:t>
            </a:r>
            <a:r>
              <a:rPr lang="ru-RU" sz="1400" dirty="0">
                <a:solidFill>
                  <a:srgbClr val="757575"/>
                </a:solidFill>
              </a:rPr>
              <a:t>чтобы использовать уже обученную нейронную сеть с глубокой архитектурой. Была применена архитектура </a:t>
            </a:r>
            <a:r>
              <a:rPr lang="ru-RU" sz="1400" dirty="0" err="1">
                <a:solidFill>
                  <a:srgbClr val="757575"/>
                </a:solidFill>
              </a:rPr>
              <a:t>Resnet</a:t>
            </a:r>
            <a:r>
              <a:rPr lang="ru-RU" sz="1400" dirty="0">
                <a:solidFill>
                  <a:srgbClr val="757575"/>
                </a:solidFill>
              </a:rPr>
              <a:t>, натренированная на </a:t>
            </a:r>
            <a:r>
              <a:rPr lang="ru-RU" sz="1400" dirty="0" err="1">
                <a:solidFill>
                  <a:srgbClr val="757575"/>
                </a:solidFill>
              </a:rPr>
              <a:t>ImageNet</a:t>
            </a:r>
            <a:r>
              <a:rPr lang="ru-RU" sz="1400" dirty="0">
                <a:solidFill>
                  <a:srgbClr val="757575"/>
                </a:solidFill>
              </a:rPr>
              <a:t>. Чтобы применить эту обученную архитектуру, последний слой этой сети был заменен.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A244CC5-1752-4841-87A4-47ED0AFBCD3C}"/>
              </a:ext>
            </a:extLst>
          </p:cNvPr>
          <p:cNvSpPr txBox="1">
            <a:spLocks/>
          </p:cNvSpPr>
          <p:nvPr/>
        </p:nvSpPr>
        <p:spPr>
          <a:xfrm>
            <a:off x="1517564" y="250046"/>
            <a:ext cx="2220734" cy="627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D38961"/>
                </a:solidFill>
                <a:latin typeface="Montserrat" panose="00000500000000000000" pitchFamily="2" charset="-52"/>
              </a:rPr>
              <a:t>Точность </a:t>
            </a:r>
            <a:r>
              <a:rPr lang="en-US" sz="1600" b="1" dirty="0">
                <a:solidFill>
                  <a:srgbClr val="D38961"/>
                </a:solidFill>
                <a:latin typeface="Montserrat" panose="00000500000000000000" pitchFamily="2" charset="-52"/>
              </a:rPr>
              <a:t>91</a:t>
            </a:r>
            <a:r>
              <a:rPr lang="ru-RU" sz="1600" b="1" dirty="0">
                <a:solidFill>
                  <a:srgbClr val="D38961"/>
                </a:solidFill>
                <a:latin typeface="Montserrat" panose="00000500000000000000" pitchFamily="2" charset="-52"/>
              </a:rPr>
              <a:t>%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DFF2FE-C6B2-4AFD-A0B7-98D0FF49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50" y="2756915"/>
            <a:ext cx="9154500" cy="36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017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0B1AA6-6F3A-4625-A9E0-AFBC0A1A29D4}"/>
              </a:ext>
            </a:extLst>
          </p:cNvPr>
          <p:cNvSpPr/>
          <p:nvPr/>
        </p:nvSpPr>
        <p:spPr>
          <a:xfrm rot="14839667">
            <a:off x="-4649329" y="1652741"/>
            <a:ext cx="11110452" cy="46124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5D71F-23C2-4718-9F5F-FDBD563C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810" y="89250"/>
            <a:ext cx="5136381" cy="838375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Web</a:t>
            </a:r>
            <a:r>
              <a:rPr lang="ru-RU" sz="3600" dirty="0"/>
              <a:t>-</a:t>
            </a:r>
            <a:r>
              <a:rPr lang="ru-RU" sz="3600" dirty="0">
                <a:solidFill>
                  <a:schemeClr val="accent1"/>
                </a:solidFill>
              </a:rPr>
              <a:t>приложение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982F944-CD83-483B-8E46-6B24910A2558}"/>
              </a:ext>
            </a:extLst>
          </p:cNvPr>
          <p:cNvSpPr txBox="1">
            <a:spLocks/>
          </p:cNvSpPr>
          <p:nvPr/>
        </p:nvSpPr>
        <p:spPr>
          <a:xfrm>
            <a:off x="4286368" y="3252179"/>
            <a:ext cx="3735800" cy="838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Здесь будет видео</a:t>
            </a:r>
          </a:p>
        </p:txBody>
      </p:sp>
      <p:pic>
        <p:nvPicPr>
          <p:cNvPr id="3" name="bandicam 2021-12-14 22-45-14-820">
            <a:hlinkClick r:id="" action="ppaction://media"/>
            <a:extLst>
              <a:ext uri="{FF2B5EF4-FFF2-40B4-BE49-F238E27FC236}">
                <a16:creationId xmlns:a16="http://schemas.microsoft.com/office/drawing/2014/main" id="{16344369-1168-4B50-A397-7CE0793BF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718" y="1337971"/>
            <a:ext cx="7276563" cy="5041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31B9CC-F791-49E2-8015-FD2874A74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04" y="927625"/>
            <a:ext cx="9551792" cy="57265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66611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BD15"/>
      </a:accent1>
      <a:accent2>
        <a:srgbClr val="D38961"/>
      </a:accent2>
      <a:accent3>
        <a:srgbClr val="75757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237</Words>
  <Application>Microsoft Office PowerPoint</Application>
  <PresentationFormat>Широкоэкранный</PresentationFormat>
  <Paragraphs>31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Cambria Math</vt:lpstr>
      <vt:lpstr>Montserrat</vt:lpstr>
      <vt:lpstr>Open Sans</vt:lpstr>
      <vt:lpstr>Times New Roman</vt:lpstr>
      <vt:lpstr>Тема Office</vt:lpstr>
      <vt:lpstr>Применение моделей машинного обучения и нейросетевых подходов для определения количества калорий</vt:lpstr>
      <vt:lpstr>Обработка изображений</vt:lpstr>
      <vt:lpstr>Логистическая регрессия</vt:lpstr>
      <vt:lpstr>Гистограммный подход</vt:lpstr>
      <vt:lpstr>Сверточные нейронные сети</vt:lpstr>
      <vt:lpstr>Transfer learning</vt:lpstr>
      <vt:lpstr>Web-приложение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машинного обучения для определения количества калорий</dc:title>
  <dc:creator>Арсений Беляев</dc:creator>
  <cp:lastModifiedBy>Смирнова Анастасия Эдуардовна</cp:lastModifiedBy>
  <cp:revision>40</cp:revision>
  <dcterms:created xsi:type="dcterms:W3CDTF">2021-12-13T16:48:12Z</dcterms:created>
  <dcterms:modified xsi:type="dcterms:W3CDTF">2022-04-18T20:15:05Z</dcterms:modified>
</cp:coreProperties>
</file>